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10"/>
  </p:notesMasterIdLst>
  <p:sldIdLst>
    <p:sldId id="260" r:id="rId2"/>
    <p:sldId id="259" r:id="rId3"/>
    <p:sldId id="271" r:id="rId4"/>
    <p:sldId id="272" r:id="rId5"/>
    <p:sldId id="321" r:id="rId6"/>
    <p:sldId id="319" r:id="rId7"/>
    <p:sldId id="320" r:id="rId8"/>
    <p:sldId id="317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Condensed" panose="02000000000000000000" pitchFamily="2" charset="0"/>
      <p:regular r:id="rId19"/>
      <p:bold r:id="rId20"/>
      <p:italic r:id="rId21"/>
      <p:boldItalic r:id="rId22"/>
    </p:embeddedFont>
    <p:embeddedFont>
      <p:font typeface="Roboto Light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BF7231-E818-4669-B5E6-915272F80D56}">
  <a:tblStyle styleId="{E5BF7231-E818-4669-B5E6-915272F80D5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F22B753-F856-4FF5-B892-1820DBFEA6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8C3A566-5C52-4507-9617-64CF94C3DDE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04"/>
  </p:normalViewPr>
  <p:slideViewPr>
    <p:cSldViewPr snapToGrid="0" snapToObjects="1">
      <p:cViewPr varScale="1">
        <p:scale>
          <a:sx n="230" d="100"/>
          <a:sy n="230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b08dea45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5b08dea45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b08dea4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b08dea4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b08dea4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b08dea4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8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b08dea4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b08dea4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79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b08dea4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b08dea4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77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584b169db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g584b169db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1_Title slide 3">
    <p:bg>
      <p:bgPr>
        <a:gradFill>
          <a:gsLst>
            <a:gs pos="0">
              <a:srgbClr val="FF0041"/>
            </a:gs>
            <a:gs pos="81000">
              <a:srgbClr val="202261"/>
            </a:gs>
            <a:gs pos="100000">
              <a:srgbClr val="202261"/>
            </a:gs>
          </a:gsLst>
          <a:lin ang="1350003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 amt="50000"/>
          </a:blip>
          <a:srcRect l="4287" t="1609" r="4296" b="23540"/>
          <a:stretch/>
        </p:blipFill>
        <p:spPr>
          <a:xfrm>
            <a:off x="5014" y="0"/>
            <a:ext cx="916438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729450" y="1714947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Medium"/>
              <a:buNone/>
              <a:def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729627" y="337965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None/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None/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None/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None/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None/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None/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None/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None/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None/>
              <a:defRPr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l="11143" t="30837" r="11150" b="30841"/>
          <a:stretch/>
        </p:blipFill>
        <p:spPr>
          <a:xfrm>
            <a:off x="814275" y="826097"/>
            <a:ext cx="1779851" cy="3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729450" y="1164475"/>
            <a:ext cx="3774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47CFF"/>
              </a:buClr>
              <a:buSzPts val="800"/>
              <a:buChar char="●"/>
              <a:defRPr sz="11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2"/>
          </p:nvPr>
        </p:nvSpPr>
        <p:spPr>
          <a:xfrm>
            <a:off x="4643600" y="1164475"/>
            <a:ext cx="3774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47CFF"/>
              </a:buClr>
              <a:buSzPts val="800"/>
              <a:buChar char="●"/>
              <a:defRPr sz="11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cxnSp>
        <p:nvCxnSpPr>
          <p:cNvPr id="128" name="Google Shape;128;p24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55555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9" name="Google Shape;129;p24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729450" y="1164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47CFF"/>
              </a:buClr>
              <a:buSzPts val="800"/>
              <a:buChar char="●"/>
              <a:defRPr sz="11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6" name="Google Shape;136;p25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55555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7" name="Google Shape;137;p25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5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729450" y="1164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7CFF"/>
              </a:buClr>
              <a:buSzPts val="800"/>
              <a:buChar char="●"/>
              <a:defRPr sz="1100"/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42" name="Google Shape;142;p26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55555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6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8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55555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2" name="Google Shape;152;p28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600"/>
              <a:buNone/>
              <a:defRPr sz="2600">
                <a:solidFill>
                  <a:srgbClr val="0F0F0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ldNum" idx="2"/>
          </p:nvPr>
        </p:nvSpPr>
        <p:spPr>
          <a:xfrm>
            <a:off x="52012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Confidential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1_Title slide 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02261">
                  <a:alpha val="49803"/>
                </a:srgbClr>
              </a:gs>
              <a:gs pos="88000">
                <a:srgbClr val="FF0041">
                  <a:alpha val="14901"/>
                </a:srgbClr>
              </a:gs>
              <a:gs pos="100000">
                <a:srgbClr val="FF0041">
                  <a:alpha val="14901"/>
                </a:srgbClr>
              </a:gs>
            </a:gsLst>
            <a:lin ang="10800025" scaled="0"/>
          </a:gradFill>
          <a:ln w="254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9450" y="1427350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20226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" name="Google Shape;50;p9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5A5A5A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0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" name="Google Shape;53;p10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9450" y="834062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1_2">
    <p:bg>
      <p:bgPr>
        <a:solidFill>
          <a:srgbClr val="EFEFE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729450" y="1164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41"/>
              </a:buClr>
              <a:buSzPts val="800"/>
              <a:buChar char="●"/>
              <a:defRPr sz="1100"/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41"/>
              </a:buClr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66" name="Google Shape;66;p12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55555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7" name="Google Shape;67;p12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729450" y="1632250"/>
            <a:ext cx="3300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41"/>
              </a:buClr>
              <a:buSzPts val="800"/>
              <a:buChar char="●"/>
              <a:defRPr sz="1100"/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41"/>
              </a:buClr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30000" y="287155"/>
            <a:ext cx="33009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2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83" name="Google Shape;83;p15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55555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" name="Google Shape;84;p15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lace holder">
  <p:cSld name="ONE_COLUMN_TEXT_2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7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55555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" name="Google Shape;93;p17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defRPr sz="2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llars">
  <p:cSld name="MAIN_POINT_2">
    <p:bg>
      <p:bgPr>
        <a:solidFill>
          <a:srgbClr val="FF0049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t="51350"/>
          <a:stretch/>
        </p:blipFill>
        <p:spPr>
          <a:xfrm>
            <a:off x="-1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2" name="Google Shape;112;p21"/>
          <p:cNvCxnSpPr/>
          <p:nvPr/>
        </p:nvCxnSpPr>
        <p:spPr>
          <a:xfrm>
            <a:off x="814274" y="4660974"/>
            <a:ext cx="7491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3" name="Google Shape;113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00" y="4820178"/>
            <a:ext cx="894600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0F0F0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0F0F0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0F0F0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0F0F0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0F0F0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0F0F0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0F0F0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0F0F0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rgbClr val="0F0F0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A5A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A5A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A5A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A5A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A5A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A5A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A5A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A5A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A5A5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8" r:id="rId5"/>
    <p:sldLayoutId id="2147483661" r:id="rId6"/>
    <p:sldLayoutId id="2147483663" r:id="rId7"/>
    <p:sldLayoutId id="2147483664" r:id="rId8"/>
    <p:sldLayoutId id="2147483667" r:id="rId9"/>
    <p:sldLayoutId id="2147483670" r:id="rId10"/>
    <p:sldLayoutId id="2147483671" r:id="rId11"/>
    <p:sldLayoutId id="2147483672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>
            <a:spLocks noGrp="1"/>
          </p:cNvSpPr>
          <p:nvPr>
            <p:ph type="ctrTitle"/>
          </p:nvPr>
        </p:nvSpPr>
        <p:spPr>
          <a:xfrm>
            <a:off x="729450" y="1714947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Azure Security </a:t>
            </a:r>
            <a:r>
              <a:rPr lang="en-GB" dirty="0" err="1"/>
              <a:t>Center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8BDEB-9462-A444-8C0C-7DDB481F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917" y="637822"/>
            <a:ext cx="2097502" cy="5566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sldNum" idx="12"/>
          </p:nvPr>
        </p:nvSpPr>
        <p:spPr>
          <a:xfrm>
            <a:off x="5921100" y="4789875"/>
            <a:ext cx="24315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312" name="Google Shape;312;p55"/>
          <p:cNvSpPr txBox="1"/>
          <p:nvPr/>
        </p:nvSpPr>
        <p:spPr>
          <a:xfrm>
            <a:off x="729450" y="834062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3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55"/>
          <p:cNvSpPr txBox="1"/>
          <p:nvPr/>
        </p:nvSpPr>
        <p:spPr>
          <a:xfrm>
            <a:off x="734525" y="1634800"/>
            <a:ext cx="5818800" cy="2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r>
              <a:rPr lang="en-GB" sz="1400" i="0" u="none" strike="noStrike" cap="none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  |    What is Azure Security </a:t>
            </a:r>
            <a:r>
              <a:rPr lang="en-GB" sz="1400" i="0" u="none" strike="noStrike" cap="none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Center</a:t>
            </a:r>
            <a:r>
              <a:rPr lang="en-GB" sz="1400" i="0" u="none" strike="noStrike" cap="none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1400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r>
              <a:rPr lang="en-GB" sz="1400" i="0" u="none" strike="noStrike" cap="none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  |    How do I start to use it?</a:t>
            </a:r>
            <a:endParaRPr sz="1400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r>
              <a:rPr lang="en-GB" sz="1400" i="0" u="none" strike="noStrike" cap="none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  |    Pricing Tiers</a:t>
            </a:r>
            <a:endParaRPr sz="1400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lang="en-GB" sz="1400" i="0" u="none" strike="noStrike" cap="none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  |    Permissions</a:t>
            </a:r>
            <a:endParaRPr sz="1400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14000"/>
              </a:lnSpc>
              <a:spcBef>
                <a:spcPts val="600"/>
              </a:spcBef>
              <a:buSzPts val="1400"/>
            </a:pPr>
            <a:r>
              <a:rPr lang="en-GB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r>
              <a:rPr lang="en-GB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  |    Demo</a:t>
            </a: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4F4FF"/>
            </a:gs>
            <a:gs pos="100000">
              <a:srgbClr val="447CFF"/>
            </a:gs>
          </a:gsLst>
          <a:lin ang="13500032" scaled="0"/>
        </a:gra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3FD8A2-CDEE-8143-8A72-C8FE6D3EDDF6}"/>
              </a:ext>
            </a:extLst>
          </p:cNvPr>
          <p:cNvSpPr/>
          <p:nvPr/>
        </p:nvSpPr>
        <p:spPr>
          <a:xfrm>
            <a:off x="798923" y="852311"/>
            <a:ext cx="49245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628650" indent="-285750" font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Unified infrastructure security management system.</a:t>
            </a:r>
          </a:p>
          <a:p>
            <a:pPr marL="628650" indent="-285750" font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Shared Responsibility Model</a:t>
            </a:r>
          </a:p>
          <a:p>
            <a:pPr marL="628650" indent="-285750" font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Security </a:t>
            </a:r>
            <a:r>
              <a:rPr lang="en-GB" dirty="0" err="1">
                <a:solidFill>
                  <a:schemeClr val="bg1"/>
                </a:solidFill>
                <a:latin typeface="Calibri" panose="020F0502020204030204" pitchFamily="34" charset="0"/>
              </a:rPr>
              <a:t>center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 provides you the tools to ensure you are aligned with your security posture.</a:t>
            </a:r>
          </a:p>
          <a:p>
            <a:pPr marL="628650" indent="-285750" font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Monitors IaaS, PaaS and SaaS solutions. </a:t>
            </a:r>
          </a:p>
          <a:p>
            <a:pPr marL="628650" indent="-285750" font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3</a:t>
            </a:r>
            <a:r>
              <a:rPr lang="en-GB" baseline="30000" dirty="0">
                <a:solidFill>
                  <a:schemeClr val="bg1"/>
                </a:solidFill>
                <a:latin typeface="Calibri" panose="020F0502020204030204" pitchFamily="34" charset="0"/>
              </a:rPr>
              <a:t>rd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 party integration with vendors such as Qualys and Checkpoint.</a:t>
            </a:r>
          </a:p>
          <a:p>
            <a:pPr marL="342900" fontAlgn="ctr">
              <a:buClr>
                <a:schemeClr val="bg1"/>
              </a:buClr>
            </a:pPr>
            <a:endParaRPr lang="en-GB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fontAlgn="ctr">
              <a:buClr>
                <a:schemeClr val="bg1"/>
              </a:buClr>
            </a:pPr>
            <a:endParaRPr lang="en-GB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Google Shape;430;p68">
            <a:extLst>
              <a:ext uri="{FF2B5EF4-FFF2-40B4-BE49-F238E27FC236}">
                <a16:creationId xmlns:a16="http://schemas.microsoft.com/office/drawing/2014/main" id="{1E676274-47C6-454D-B914-B6B3234A74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What is Azure Security </a:t>
            </a:r>
            <a:r>
              <a:rPr lang="en-GB" sz="28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Center</a:t>
            </a:r>
            <a:r>
              <a:rPr lang="en-GB" sz="28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CC9BA-11EC-EE43-A241-E6D07D21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62" y="1632569"/>
            <a:ext cx="2542588" cy="27433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How do I start to use Security </a:t>
            </a:r>
            <a:r>
              <a:rPr lang="en-GB" sz="28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Center</a:t>
            </a:r>
            <a:r>
              <a:rPr lang="en-GB" sz="28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dirty="0"/>
          </a:p>
        </p:txBody>
      </p:sp>
      <p:sp>
        <p:nvSpPr>
          <p:cNvPr id="432" name="Google Shape;432;p68"/>
          <p:cNvSpPr txBox="1">
            <a:spLocks noGrp="1"/>
          </p:cNvSpPr>
          <p:nvPr>
            <p:ph type="body" idx="4294967295"/>
          </p:nvPr>
        </p:nvSpPr>
        <p:spPr>
          <a:xfrm>
            <a:off x="536024" y="1226450"/>
            <a:ext cx="6276819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Security </a:t>
            </a:r>
            <a:r>
              <a:rPr lang="en-GB" dirty="0" err="1">
                <a:solidFill>
                  <a:schemeClr val="bg1"/>
                </a:solidFill>
              </a:rPr>
              <a:t>Center</a:t>
            </a:r>
            <a:r>
              <a:rPr lang="en-GB" dirty="0">
                <a:solidFill>
                  <a:schemeClr val="bg1"/>
                </a:solidFill>
              </a:rPr>
              <a:t> is automatically enabled on your subscription and is accessible from the Azure Portal.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Onboarding of resources is automatic via automatic discovery.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VM’s require MMA (Microsoft Management Agent).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All data is centralised and retained in a Log Analytics Workspace. (Default Retention is 30 days)</a:t>
            </a:r>
          </a:p>
          <a:p>
            <a:pPr>
              <a:buClr>
                <a:schemeClr val="bg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Why should I use it?</a:t>
            </a:r>
            <a:endParaRPr dirty="0"/>
          </a:p>
        </p:txBody>
      </p:sp>
      <p:sp>
        <p:nvSpPr>
          <p:cNvPr id="432" name="Google Shape;432;p68"/>
          <p:cNvSpPr txBox="1">
            <a:spLocks noGrp="1"/>
          </p:cNvSpPr>
          <p:nvPr>
            <p:ph type="body" idx="4294967295"/>
          </p:nvPr>
        </p:nvSpPr>
        <p:spPr>
          <a:xfrm>
            <a:off x="536024" y="1226450"/>
            <a:ext cx="6276819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Offers a holistic view of all deployed resources within Azure.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Supports hybrid resources. (Both On-Premise and Cloud workloads).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Get secure faster through of automatic onboarding of resources and the use of crowd sourced data.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Automatic remediation through the use of Azure Policies.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Advanced threat protection.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Continuous compliance and assessment.</a:t>
            </a:r>
          </a:p>
          <a:p>
            <a:pPr marL="146050" indent="0">
              <a:buClr>
                <a:schemeClr val="bg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146050" indent="0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Three most urgent security challenges: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Rapidly changing workloads.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Increasing sophisticated attacks.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Security skills are in short.</a:t>
            </a:r>
          </a:p>
        </p:txBody>
      </p:sp>
    </p:spTree>
    <p:extLst>
      <p:ext uri="{BB962C8B-B14F-4D97-AF65-F5344CB8AC3E}">
        <p14:creationId xmlns:p14="http://schemas.microsoft.com/office/powerpoint/2010/main" val="333645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>
            <a:spLocks noGrp="1"/>
          </p:cNvSpPr>
          <p:nvPr>
            <p:ph type="title"/>
          </p:nvPr>
        </p:nvSpPr>
        <p:spPr>
          <a:xfrm>
            <a:off x="727650" y="11222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Pricing Tiers</a:t>
            </a:r>
            <a:endParaRPr dirty="0"/>
          </a:p>
        </p:txBody>
      </p:sp>
      <p:sp>
        <p:nvSpPr>
          <p:cNvPr id="432" name="Google Shape;432;p68"/>
          <p:cNvSpPr txBox="1">
            <a:spLocks noGrp="1"/>
          </p:cNvSpPr>
          <p:nvPr>
            <p:ph type="body" idx="4294967295"/>
          </p:nvPr>
        </p:nvSpPr>
        <p:spPr>
          <a:xfrm>
            <a:off x="727650" y="558756"/>
            <a:ext cx="6276819" cy="4107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Two offerings available:</a:t>
            </a:r>
          </a:p>
          <a:p>
            <a:pPr marL="146050" indent="0">
              <a:buClr>
                <a:schemeClr val="bg1"/>
              </a:buClr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</a:rPr>
              <a:t>Free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High level visibility in to the security state of your Azure resources.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Basic security policies.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Security recommendations.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- 3</a:t>
            </a:r>
            <a:r>
              <a:rPr lang="en-GB" sz="1200" baseline="30000" dirty="0">
                <a:solidFill>
                  <a:schemeClr val="bg1"/>
                </a:solidFill>
              </a:rPr>
              <a:t>rd</a:t>
            </a:r>
            <a:r>
              <a:rPr lang="en-GB" sz="1200" dirty="0">
                <a:solidFill>
                  <a:schemeClr val="bg1"/>
                </a:solidFill>
              </a:rPr>
              <a:t> party integration.</a:t>
            </a:r>
          </a:p>
          <a:p>
            <a:pPr marL="146050" indent="0">
              <a:buClr>
                <a:schemeClr val="bg1"/>
              </a:buClr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</a:rPr>
              <a:t>Standard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All of the above plus…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Advanced threat detection.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Threat intelligence – Organised, analysed and refined information about potential or current attacks.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Behavioural analysis – Looking for patterns of abnormal behaviour.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Anomaly detection – Identifying events or data which are different from normal.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Security incidents – Aggregation of all alerts for a resource.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Threat attribution reports – Identifying and tracking attackers.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sz="1200" dirty="0">
                <a:solidFill>
                  <a:schemeClr val="bg1"/>
                </a:solidFill>
              </a:rPr>
              <a:t>- Cost is approx. $15 per node.</a:t>
            </a:r>
            <a:endParaRPr lang="en-GB" dirty="0">
              <a:solidFill>
                <a:schemeClr val="bg1"/>
              </a:solidFill>
            </a:endParaRPr>
          </a:p>
          <a:p>
            <a:pPr marL="146050" indent="0">
              <a:buClr>
                <a:schemeClr val="bg1"/>
              </a:buClr>
              <a:buNone/>
            </a:pPr>
            <a:r>
              <a:rPr lang="en-GB" dirty="0"/>
              <a:t>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6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>
            <a:spLocks noGrp="1"/>
          </p:cNvSpPr>
          <p:nvPr>
            <p:ph type="title"/>
          </p:nvPr>
        </p:nvSpPr>
        <p:spPr>
          <a:xfrm>
            <a:off x="729450" y="2871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Permissions (RBAC)</a:t>
            </a:r>
            <a:endParaRPr dirty="0"/>
          </a:p>
        </p:txBody>
      </p:sp>
      <p:sp>
        <p:nvSpPr>
          <p:cNvPr id="432" name="Google Shape;432;p68"/>
          <p:cNvSpPr txBox="1">
            <a:spLocks noGrp="1"/>
          </p:cNvSpPr>
          <p:nvPr>
            <p:ph type="body" idx="4294967295"/>
          </p:nvPr>
        </p:nvSpPr>
        <p:spPr>
          <a:xfrm>
            <a:off x="583732" y="884544"/>
            <a:ext cx="6276819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Leverages RBAC (Role Based Access Control).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Only allows users to view information and data for the Subscriptions, Resource Groups and Resources they have assigned roles to (Owner, Contributor &amp; Reader)</a:t>
            </a:r>
          </a:p>
          <a:p>
            <a:pPr marL="146050" indent="0">
              <a:buClr>
                <a:schemeClr val="bg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Security Reader:</a:t>
            </a:r>
          </a:p>
          <a:p>
            <a:pPr>
              <a:buClr>
                <a:schemeClr val="bg1"/>
              </a:buClr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Only view Security </a:t>
            </a:r>
            <a:r>
              <a:rPr lang="en-GB" dirty="0" err="1">
                <a:solidFill>
                  <a:schemeClr val="bg1"/>
                </a:solidFill>
              </a:rPr>
              <a:t>Center</a:t>
            </a:r>
            <a:r>
              <a:rPr lang="en-GB" dirty="0">
                <a:solidFill>
                  <a:schemeClr val="bg1"/>
                </a:solidFill>
              </a:rPr>
              <a:t> configurations, this includes recommendations, alerts and polices.</a:t>
            </a:r>
          </a:p>
          <a:p>
            <a:pPr>
              <a:buClr>
                <a:schemeClr val="bg1"/>
              </a:buClr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Security Admin:</a:t>
            </a:r>
          </a:p>
          <a:p>
            <a:pPr marL="146050" indent="0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- All of the permissions the Security Reader role has but can also update the Security policies, dismiss recommendations and alerts.</a:t>
            </a:r>
          </a:p>
          <a:p>
            <a:pPr marL="146050" indent="0">
              <a:buClr>
                <a:schemeClr val="bg1"/>
              </a:buClr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0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13"/>
          <p:cNvSpPr/>
          <p:nvPr/>
        </p:nvSpPr>
        <p:spPr>
          <a:xfrm>
            <a:off x="6616425" y="3233575"/>
            <a:ext cx="10623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Atlanta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atlanta@contino.io</a:t>
            </a:r>
            <a:endParaRPr sz="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113"/>
          <p:cNvSpPr txBox="1">
            <a:spLocks noGrp="1"/>
          </p:cNvSpPr>
          <p:nvPr>
            <p:ph type="ctrTitle"/>
          </p:nvPr>
        </p:nvSpPr>
        <p:spPr>
          <a:xfrm>
            <a:off x="729450" y="1714947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4400">
                <a:solidFill>
                  <a:schemeClr val="lt1"/>
                </a:solidFill>
              </a:rPr>
              <a:t>Thank You </a:t>
            </a:r>
            <a:endParaRPr sz="4400">
              <a:solidFill>
                <a:schemeClr val="lt1"/>
              </a:solidFill>
            </a:endParaRPr>
          </a:p>
        </p:txBody>
      </p:sp>
      <p:grpSp>
        <p:nvGrpSpPr>
          <p:cNvPr id="1395" name="Google Shape;1395;p113"/>
          <p:cNvGrpSpPr/>
          <p:nvPr/>
        </p:nvGrpSpPr>
        <p:grpSpPr>
          <a:xfrm>
            <a:off x="806204" y="4159525"/>
            <a:ext cx="1231169" cy="273000"/>
            <a:chOff x="806226" y="4159525"/>
            <a:chExt cx="1173324" cy="273000"/>
          </a:xfrm>
        </p:grpSpPr>
        <p:sp>
          <p:nvSpPr>
            <p:cNvPr id="1396" name="Google Shape;1396;p113"/>
            <p:cNvSpPr/>
            <p:nvPr/>
          </p:nvSpPr>
          <p:spPr>
            <a:xfrm>
              <a:off x="1134750" y="4159525"/>
              <a:ext cx="8448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contino.io</a:t>
              </a:r>
              <a:endParaRPr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1397" name="Google Shape;1397;p1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6226" y="4159525"/>
              <a:ext cx="272998" cy="273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8" name="Google Shape;1398;p113"/>
          <p:cNvGrpSpPr/>
          <p:nvPr/>
        </p:nvGrpSpPr>
        <p:grpSpPr>
          <a:xfrm>
            <a:off x="2171805" y="4159525"/>
            <a:ext cx="1281470" cy="273000"/>
            <a:chOff x="2151929" y="4159525"/>
            <a:chExt cx="1281470" cy="273000"/>
          </a:xfrm>
        </p:grpSpPr>
        <p:sp>
          <p:nvSpPr>
            <p:cNvPr id="1399" name="Google Shape;1399;p113"/>
            <p:cNvSpPr/>
            <p:nvPr/>
          </p:nvSpPr>
          <p:spPr>
            <a:xfrm>
              <a:off x="2490799" y="4159525"/>
              <a:ext cx="9426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continohq</a:t>
              </a:r>
              <a:endParaRPr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1400" name="Google Shape;1400;p1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51929" y="4159525"/>
              <a:ext cx="272998" cy="273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1" name="Google Shape;1401;p113"/>
          <p:cNvGrpSpPr/>
          <p:nvPr/>
        </p:nvGrpSpPr>
        <p:grpSpPr>
          <a:xfrm>
            <a:off x="3547725" y="4159525"/>
            <a:ext cx="1124629" cy="273000"/>
            <a:chOff x="3429675" y="4159525"/>
            <a:chExt cx="1124629" cy="273000"/>
          </a:xfrm>
        </p:grpSpPr>
        <p:sp>
          <p:nvSpPr>
            <p:cNvPr id="1402" name="Google Shape;1402;p113"/>
            <p:cNvSpPr/>
            <p:nvPr/>
          </p:nvSpPr>
          <p:spPr>
            <a:xfrm>
              <a:off x="3759604" y="4159525"/>
              <a:ext cx="7947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contino</a:t>
              </a:r>
              <a:endParaRPr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1403" name="Google Shape;1403;p1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29675" y="4159525"/>
              <a:ext cx="273000" cy="273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4" name="Google Shape;1404;p113"/>
          <p:cNvSpPr/>
          <p:nvPr/>
        </p:nvSpPr>
        <p:spPr>
          <a:xfrm>
            <a:off x="806225" y="3233575"/>
            <a:ext cx="10035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London</a:t>
            </a: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london@contino.io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5" name="Google Shape;1405;p113"/>
          <p:cNvSpPr/>
          <p:nvPr/>
        </p:nvSpPr>
        <p:spPr>
          <a:xfrm>
            <a:off x="2185875" y="3228800"/>
            <a:ext cx="10623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New York</a:t>
            </a: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newyork@contino.io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6" name="Google Shape;1406;p113"/>
          <p:cNvSpPr/>
          <p:nvPr/>
        </p:nvSpPr>
        <p:spPr>
          <a:xfrm>
            <a:off x="3624025" y="3233575"/>
            <a:ext cx="1231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Melbourne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melbourne@contino.io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7" name="Google Shape;1407;p113"/>
          <p:cNvSpPr/>
          <p:nvPr/>
        </p:nvSpPr>
        <p:spPr>
          <a:xfrm>
            <a:off x="5236775" y="3233575"/>
            <a:ext cx="10035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Sydney</a:t>
            </a:r>
            <a:endParaRPr sz="1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sydney@contino.io</a:t>
            </a: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tino Master Template Theme 2019057.6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470</Words>
  <Application>Microsoft Macintosh PowerPoint</Application>
  <PresentationFormat>On-screen Show (16:9)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Roboto Light</vt:lpstr>
      <vt:lpstr>Roboto Medium</vt:lpstr>
      <vt:lpstr>Roboto</vt:lpstr>
      <vt:lpstr>Calibri</vt:lpstr>
      <vt:lpstr>Roboto Condensed</vt:lpstr>
      <vt:lpstr>Contino Master Template Theme 2019057.6</vt:lpstr>
      <vt:lpstr>Azure Security Center</vt:lpstr>
      <vt:lpstr>PowerPoint Presentation</vt:lpstr>
      <vt:lpstr>What is Azure Security Center? </vt:lpstr>
      <vt:lpstr>How do I start to use Security Center?</vt:lpstr>
      <vt:lpstr>Why should I use it?</vt:lpstr>
      <vt:lpstr>Pricing Tiers</vt:lpstr>
      <vt:lpstr>Permissions (RBAC)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Security</dc:title>
  <cp:lastModifiedBy>Harmit Rai</cp:lastModifiedBy>
  <cp:revision>15</cp:revision>
  <dcterms:modified xsi:type="dcterms:W3CDTF">2019-12-02T14:15:01Z</dcterms:modified>
</cp:coreProperties>
</file>